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0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6" autoAdjust="0"/>
  </p:normalViewPr>
  <p:slideViewPr>
    <p:cSldViewPr>
      <p:cViewPr varScale="1">
        <p:scale>
          <a:sx n="93" d="100"/>
          <a:sy n="93" d="100"/>
        </p:scale>
        <p:origin x="-522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C9B4E-C7B3-4DF8-A9F5-DEDAD100A0B5}" type="datetimeFigureOut">
              <a:rPr lang="en-IN" smtClean="0"/>
              <a:t>01-10-2022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27DCA3-2E89-4109-9CE7-E91CDE353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7094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7DCA3-2E89-4109-9CE7-E91CDE353FA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1160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/>
              <a:t>01-10-2022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/>
              <a:t>01-10-2022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/>
              <a:t>01-10-2022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/>
              <a:t>01-10-2022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/>
              <a:t>01-10-2022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/>
              <a:t>01-10-2022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/>
              <a:t>01-10-2022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/>
              <a:t>01-10-2022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/>
              <a:t>01-10-2022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fld id="{1184B12C-358C-4D3D-BE8F-5D93714D6001}" type="slidenum">
              <a:rPr lang="en-IN" smtClean="0"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/>
              <a:t>01-10-2022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/>
              <a:t>01-10-2022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358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5C60572-F7AF-4117-B7D8-AF07EF92ECDA}" type="datetimeFigureOut">
              <a:rPr lang="en-IN" smtClean="0"/>
              <a:t>01-10-2022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84B12C-358C-4D3D-BE8F-5D93714D6001}" type="slidenum">
              <a:rPr lang="en-IN" smtClean="0"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95486"/>
            <a:ext cx="8799509" cy="692646"/>
          </a:xfrm>
          <a:ln>
            <a:solidFill>
              <a:schemeClr val="tx1">
                <a:lumMod val="9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en-IN" dirty="0" smtClean="0">
                <a:solidFill>
                  <a:schemeClr val="tx1"/>
                </a:solidFill>
              </a:rPr>
              <a:t>Topic covered in Options trading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275606"/>
            <a:ext cx="87849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/>
              <a:t>1-What </a:t>
            </a:r>
            <a:r>
              <a:rPr lang="en-IN" sz="2000" dirty="0" smtClean="0"/>
              <a:t>is option trading?</a:t>
            </a:r>
          </a:p>
          <a:p>
            <a:r>
              <a:rPr lang="en-IN" sz="2000" dirty="0" smtClean="0"/>
              <a:t>2-History </a:t>
            </a:r>
            <a:r>
              <a:rPr lang="en-IN" sz="2000" dirty="0" smtClean="0"/>
              <a:t>of option trading?</a:t>
            </a:r>
          </a:p>
          <a:p>
            <a:r>
              <a:rPr lang="en-IN" sz="2000" dirty="0" smtClean="0"/>
              <a:t>3-</a:t>
            </a:r>
            <a:r>
              <a:rPr lang="en-IN" sz="2000" dirty="0" smtClean="0"/>
              <a:t>Difference </a:t>
            </a:r>
            <a:r>
              <a:rPr lang="en-IN" sz="2000" dirty="0" smtClean="0"/>
              <a:t>between cash, future and options.</a:t>
            </a:r>
          </a:p>
          <a:p>
            <a:r>
              <a:rPr lang="en-IN" sz="2000" dirty="0" smtClean="0"/>
              <a:t>4-Stock </a:t>
            </a:r>
            <a:r>
              <a:rPr lang="en-IN" sz="2000" dirty="0" smtClean="0"/>
              <a:t>trading  v/s  options trading</a:t>
            </a:r>
          </a:p>
          <a:p>
            <a:r>
              <a:rPr lang="en-IN" sz="2000" dirty="0" smtClean="0"/>
              <a:t>5-Types </a:t>
            </a:r>
            <a:r>
              <a:rPr lang="en-IN" sz="2000" dirty="0" smtClean="0"/>
              <a:t>of options trading – buying /selling</a:t>
            </a:r>
          </a:p>
          <a:p>
            <a:r>
              <a:rPr lang="en-IN" sz="2000" dirty="0" smtClean="0"/>
              <a:t>6-First </a:t>
            </a:r>
            <a:r>
              <a:rPr lang="en-IN" sz="2000" dirty="0" smtClean="0"/>
              <a:t>look of option </a:t>
            </a:r>
            <a:r>
              <a:rPr lang="en-IN" sz="2000" dirty="0" smtClean="0"/>
              <a:t>chain</a:t>
            </a:r>
          </a:p>
          <a:p>
            <a:r>
              <a:rPr lang="en-IN" sz="2000" dirty="0" smtClean="0"/>
              <a:t>7-What is Call and Put in options</a:t>
            </a:r>
            <a:endParaRPr lang="en-IN" sz="2000" dirty="0" smtClean="0"/>
          </a:p>
          <a:p>
            <a:r>
              <a:rPr lang="en-IN" sz="2000" dirty="0" smtClean="0"/>
              <a:t>8-Option </a:t>
            </a:r>
            <a:r>
              <a:rPr lang="en-IN" sz="2000" dirty="0" smtClean="0"/>
              <a:t>money-ness (</a:t>
            </a:r>
            <a:r>
              <a:rPr lang="en-IN" sz="1600" dirty="0" smtClean="0"/>
              <a:t>ATM, ITM &amp; OTM</a:t>
            </a:r>
            <a:r>
              <a:rPr lang="en-IN" sz="2000" dirty="0" smtClean="0"/>
              <a:t>)</a:t>
            </a:r>
          </a:p>
          <a:p>
            <a:r>
              <a:rPr lang="en-IN" sz="2000" dirty="0" smtClean="0"/>
              <a:t>9-What </a:t>
            </a:r>
            <a:r>
              <a:rPr lang="en-IN" sz="2000" dirty="0" smtClean="0"/>
              <a:t>is open interest and its importance</a:t>
            </a:r>
            <a:r>
              <a:rPr lang="en-IN" sz="2000" dirty="0" smtClean="0"/>
              <a:t>. (Open Interest v/s Volume)</a:t>
            </a:r>
            <a:endParaRPr lang="en-IN" sz="2000" dirty="0" smtClean="0"/>
          </a:p>
          <a:p>
            <a:r>
              <a:rPr lang="en-IN" sz="2000" dirty="0" smtClean="0"/>
              <a:t>10-What </a:t>
            </a:r>
            <a:r>
              <a:rPr lang="en-IN" sz="2000" dirty="0" smtClean="0"/>
              <a:t>is expiry in options? Types of expiry.</a:t>
            </a:r>
          </a:p>
          <a:p>
            <a:r>
              <a:rPr lang="en-IN" sz="2000" dirty="0" smtClean="0"/>
              <a:t>11-Option </a:t>
            </a:r>
            <a:r>
              <a:rPr lang="en-IN" sz="2000" dirty="0" smtClean="0"/>
              <a:t>Greeks (</a:t>
            </a:r>
            <a:r>
              <a:rPr lang="en-IN" sz="1600" dirty="0" smtClean="0"/>
              <a:t>Delta, theta, gamma, rho</a:t>
            </a:r>
            <a:r>
              <a:rPr lang="en-IN" sz="2000" dirty="0" smtClean="0"/>
              <a:t>)</a:t>
            </a:r>
          </a:p>
          <a:p>
            <a:r>
              <a:rPr lang="en-IN" sz="2000" dirty="0"/>
              <a:t>12-What is time decay</a:t>
            </a:r>
            <a:r>
              <a:rPr lang="en-IN" sz="2000" dirty="0" smtClean="0"/>
              <a:t>? </a:t>
            </a:r>
            <a:r>
              <a:rPr lang="en-IN" sz="2000" b="1" dirty="0">
                <a:solidFill>
                  <a:srgbClr val="FFFF00"/>
                </a:solidFill>
                <a:latin typeface="Blackadder ITC" panose="04020505051007020D02" pitchFamily="82" charset="0"/>
              </a:rPr>
              <a:t>Important</a:t>
            </a:r>
          </a:p>
          <a:p>
            <a:endParaRPr lang="en-IN" sz="2000" dirty="0"/>
          </a:p>
          <a:p>
            <a:endParaRPr lang="en-IN" sz="2000" dirty="0" smtClean="0"/>
          </a:p>
        </p:txBody>
      </p:sp>
    </p:spTree>
    <p:extLst>
      <p:ext uri="{BB962C8B-B14F-4D97-AF65-F5344CB8AC3E}">
        <p14:creationId xmlns:p14="http://schemas.microsoft.com/office/powerpoint/2010/main" val="605487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4045" y="1111627"/>
            <a:ext cx="878497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bg1"/>
                </a:solidFill>
              </a:rPr>
              <a:t>13-Strike </a:t>
            </a:r>
            <a:r>
              <a:rPr lang="en-IN" sz="2000" dirty="0">
                <a:solidFill>
                  <a:schemeClr val="bg1"/>
                </a:solidFill>
              </a:rPr>
              <a:t>price analysis </a:t>
            </a:r>
            <a:r>
              <a:rPr lang="en-IN" sz="2000" dirty="0" smtClean="0">
                <a:solidFill>
                  <a:schemeClr val="bg1"/>
                </a:solidFill>
              </a:rPr>
              <a:t>. </a:t>
            </a:r>
            <a:r>
              <a:rPr lang="en-IN" sz="2000" b="1" dirty="0" smtClean="0">
                <a:solidFill>
                  <a:srgbClr val="FFFF00"/>
                </a:solidFill>
                <a:latin typeface="Blackadder ITC" panose="04020505051007020D02" pitchFamily="82" charset="0"/>
              </a:rPr>
              <a:t>Important</a:t>
            </a:r>
            <a:endParaRPr lang="en-IN" sz="2000" dirty="0">
              <a:solidFill>
                <a:schemeClr val="bg1"/>
              </a:solidFill>
            </a:endParaRPr>
          </a:p>
          <a:p>
            <a:r>
              <a:rPr lang="en-IN" sz="2000" dirty="0" smtClean="0">
                <a:solidFill>
                  <a:schemeClr val="bg1"/>
                </a:solidFill>
              </a:rPr>
              <a:t>14-</a:t>
            </a:r>
            <a:r>
              <a:rPr lang="en-IN" sz="1600" dirty="0" smtClean="0">
                <a:solidFill>
                  <a:schemeClr val="bg1"/>
                </a:solidFill>
              </a:rPr>
              <a:t>Long </a:t>
            </a:r>
            <a:r>
              <a:rPr lang="en-IN" sz="1600" dirty="0">
                <a:solidFill>
                  <a:schemeClr val="bg1"/>
                </a:solidFill>
              </a:rPr>
              <a:t>build up / Short build up / Long unwinding / Short unwinding /Covering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15-What </a:t>
            </a:r>
            <a:r>
              <a:rPr lang="en-IN" sz="2000" dirty="0">
                <a:solidFill>
                  <a:schemeClr val="bg1"/>
                </a:solidFill>
              </a:rPr>
              <a:t>is call and put in options 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16-Call </a:t>
            </a:r>
            <a:r>
              <a:rPr lang="en-IN" sz="2000" dirty="0">
                <a:solidFill>
                  <a:schemeClr val="bg1"/>
                </a:solidFill>
              </a:rPr>
              <a:t>and put – option buyers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17-Call </a:t>
            </a:r>
            <a:r>
              <a:rPr lang="en-IN" sz="2000" dirty="0">
                <a:solidFill>
                  <a:schemeClr val="bg1"/>
                </a:solidFill>
              </a:rPr>
              <a:t>and put – option sellers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18-Naked </a:t>
            </a:r>
            <a:r>
              <a:rPr lang="en-IN" sz="2000" dirty="0">
                <a:solidFill>
                  <a:schemeClr val="bg1"/>
                </a:solidFill>
              </a:rPr>
              <a:t>option buying </a:t>
            </a:r>
            <a:r>
              <a:rPr lang="en-IN" sz="2000" dirty="0" smtClean="0">
                <a:solidFill>
                  <a:schemeClr val="bg1"/>
                </a:solidFill>
              </a:rPr>
              <a:t>v/s </a:t>
            </a:r>
            <a:r>
              <a:rPr lang="en-IN" sz="2000" dirty="0">
                <a:solidFill>
                  <a:schemeClr val="bg1"/>
                </a:solidFill>
              </a:rPr>
              <a:t>naked option </a:t>
            </a:r>
            <a:r>
              <a:rPr lang="en-IN" sz="2000" dirty="0" smtClean="0">
                <a:solidFill>
                  <a:schemeClr val="bg1"/>
                </a:solidFill>
              </a:rPr>
              <a:t>selling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19-Option </a:t>
            </a:r>
            <a:r>
              <a:rPr lang="en-IN" sz="2000" dirty="0" smtClean="0">
                <a:solidFill>
                  <a:schemeClr val="bg1"/>
                </a:solidFill>
              </a:rPr>
              <a:t>buying with small capital and huge capital.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20-Option </a:t>
            </a:r>
            <a:r>
              <a:rPr lang="en-IN" sz="2000" dirty="0" smtClean="0">
                <a:solidFill>
                  <a:schemeClr val="bg1"/>
                </a:solidFill>
              </a:rPr>
              <a:t>selling with small capital and huge capital.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21-Option </a:t>
            </a:r>
            <a:r>
              <a:rPr lang="en-IN" sz="2000" dirty="0" smtClean="0">
                <a:solidFill>
                  <a:schemeClr val="bg1"/>
                </a:solidFill>
              </a:rPr>
              <a:t>scalping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22-What </a:t>
            </a:r>
            <a:r>
              <a:rPr lang="en-IN" sz="2000" dirty="0" smtClean="0">
                <a:solidFill>
                  <a:schemeClr val="bg1"/>
                </a:solidFill>
              </a:rPr>
              <a:t>is hedging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23-Option </a:t>
            </a:r>
            <a:r>
              <a:rPr lang="en-IN" sz="2000" dirty="0" smtClean="0">
                <a:solidFill>
                  <a:schemeClr val="bg1"/>
                </a:solidFill>
              </a:rPr>
              <a:t>strategies </a:t>
            </a:r>
            <a:r>
              <a:rPr lang="en-IN" sz="2000" dirty="0" smtClean="0">
                <a:solidFill>
                  <a:schemeClr val="bg1"/>
                </a:solidFill>
              </a:rPr>
              <a:t>- </a:t>
            </a:r>
            <a:r>
              <a:rPr lang="en-IN" sz="2000" b="1" dirty="0" smtClean="0">
                <a:solidFill>
                  <a:srgbClr val="FFFF00"/>
                </a:solidFill>
                <a:latin typeface="Blackadder ITC" panose="04020505051007020D02" pitchFamily="82" charset="0"/>
              </a:rPr>
              <a:t>Important</a:t>
            </a:r>
            <a:endParaRPr lang="en-IN" sz="2000" b="1" dirty="0" smtClean="0">
              <a:solidFill>
                <a:srgbClr val="FFFF00"/>
              </a:solidFill>
              <a:latin typeface="Blackadder ITC" panose="04020505051007020D02" pitchFamily="82" charset="0"/>
            </a:endParaRPr>
          </a:p>
          <a:p>
            <a:r>
              <a:rPr lang="en-IN" sz="1600" dirty="0" smtClean="0">
                <a:solidFill>
                  <a:schemeClr val="bg1"/>
                </a:solidFill>
              </a:rPr>
              <a:t>(</a:t>
            </a:r>
            <a:r>
              <a:rPr lang="en-IN" sz="1600" dirty="0">
                <a:solidFill>
                  <a:schemeClr val="bg1"/>
                </a:solidFill>
              </a:rPr>
              <a:t>Long/Shorts Straddle , </a:t>
            </a:r>
            <a:r>
              <a:rPr lang="en-IN" sz="1600" dirty="0" smtClean="0">
                <a:solidFill>
                  <a:schemeClr val="bg1"/>
                </a:solidFill>
              </a:rPr>
              <a:t>Strangle, </a:t>
            </a:r>
            <a:r>
              <a:rPr lang="en-IN" sz="1600" dirty="0">
                <a:solidFill>
                  <a:schemeClr val="bg1"/>
                </a:solidFill>
              </a:rPr>
              <a:t>Call/Put </a:t>
            </a:r>
            <a:r>
              <a:rPr lang="en-IN" sz="1600" dirty="0" smtClean="0">
                <a:solidFill>
                  <a:schemeClr val="bg1"/>
                </a:solidFill>
              </a:rPr>
              <a:t>Spread, </a:t>
            </a:r>
            <a:r>
              <a:rPr lang="en-IN" sz="1600" dirty="0">
                <a:solidFill>
                  <a:schemeClr val="bg1"/>
                </a:solidFill>
              </a:rPr>
              <a:t>Butterfly , Protective collar .</a:t>
            </a:r>
            <a:r>
              <a:rPr lang="en-IN" sz="1600" dirty="0" smtClean="0">
                <a:solidFill>
                  <a:schemeClr val="bg1"/>
                </a:solidFill>
              </a:rPr>
              <a:t>..</a:t>
            </a:r>
            <a:r>
              <a:rPr lang="en-IN" sz="1600" dirty="0" err="1">
                <a:solidFill>
                  <a:schemeClr val="bg1"/>
                </a:solidFill>
              </a:rPr>
              <a:t>etc</a:t>
            </a:r>
            <a:r>
              <a:rPr lang="en-IN" sz="1600" dirty="0">
                <a:solidFill>
                  <a:schemeClr val="bg1"/>
                </a:solidFill>
              </a:rPr>
              <a:t> </a:t>
            </a:r>
            <a:r>
              <a:rPr lang="en-IN" sz="1600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79512" y="195486"/>
            <a:ext cx="8799509" cy="692646"/>
          </a:xfrm>
          <a:prstGeom prst="rect">
            <a:avLst/>
          </a:prstGeom>
          <a:ln>
            <a:solidFill>
              <a:schemeClr val="bg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rmAutofit fontScale="9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b="1" dirty="0" smtClean="0">
                <a:solidFill>
                  <a:schemeClr val="bg1"/>
                </a:solidFill>
              </a:rPr>
              <a:t>Topic covered in Options trading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09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059582"/>
            <a:ext cx="849694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bg1"/>
                </a:solidFill>
              </a:rPr>
              <a:t>24-Technical Analysis of Option trading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25-Option trading Indicators made by me 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26-Strike price selection 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27-Index options trading – Nifty and </a:t>
            </a:r>
            <a:r>
              <a:rPr lang="en-IN" sz="2000" dirty="0" err="1" smtClean="0">
                <a:solidFill>
                  <a:schemeClr val="bg1"/>
                </a:solidFill>
              </a:rPr>
              <a:t>Banknifty</a:t>
            </a:r>
            <a:endParaRPr lang="en-IN" sz="2000" dirty="0">
              <a:solidFill>
                <a:schemeClr val="bg1"/>
              </a:solidFill>
            </a:endParaRPr>
          </a:p>
          <a:p>
            <a:r>
              <a:rPr lang="en-IN" sz="2000" dirty="0" smtClean="0">
                <a:solidFill>
                  <a:schemeClr val="bg1"/>
                </a:solidFill>
              </a:rPr>
              <a:t>28-Index  </a:t>
            </a:r>
            <a:r>
              <a:rPr lang="en-IN" sz="2000" dirty="0">
                <a:solidFill>
                  <a:schemeClr val="bg1"/>
                </a:solidFill>
              </a:rPr>
              <a:t>weightage – Reliance , </a:t>
            </a:r>
            <a:r>
              <a:rPr lang="en-IN" sz="2000" dirty="0" smtClean="0">
                <a:solidFill>
                  <a:schemeClr val="bg1"/>
                </a:solidFill>
              </a:rPr>
              <a:t>HDFC </a:t>
            </a:r>
            <a:r>
              <a:rPr lang="en-IN" sz="2000" dirty="0">
                <a:solidFill>
                  <a:schemeClr val="bg1"/>
                </a:solidFill>
              </a:rPr>
              <a:t>bank , TCS , HUL, Axis bank … </a:t>
            </a:r>
            <a:r>
              <a:rPr lang="en-IN" sz="2000" dirty="0" err="1">
                <a:solidFill>
                  <a:schemeClr val="bg1"/>
                </a:solidFill>
              </a:rPr>
              <a:t>etc</a:t>
            </a:r>
            <a:endParaRPr lang="en-IN" sz="2000" dirty="0">
              <a:solidFill>
                <a:schemeClr val="bg1"/>
              </a:solidFill>
            </a:endParaRPr>
          </a:p>
          <a:p>
            <a:r>
              <a:rPr lang="en-IN" sz="2000" dirty="0" smtClean="0">
                <a:solidFill>
                  <a:schemeClr val="bg1"/>
                </a:solidFill>
              </a:rPr>
              <a:t>29-Risk </a:t>
            </a:r>
            <a:r>
              <a:rPr lang="en-IN" sz="2000" dirty="0">
                <a:solidFill>
                  <a:schemeClr val="bg1"/>
                </a:solidFill>
              </a:rPr>
              <a:t>management in </a:t>
            </a:r>
            <a:r>
              <a:rPr lang="en-IN" sz="2000" dirty="0" smtClean="0">
                <a:solidFill>
                  <a:schemeClr val="bg1"/>
                </a:solidFill>
              </a:rPr>
              <a:t>options .</a:t>
            </a:r>
            <a:r>
              <a:rPr lang="en-IN" sz="2000" b="1" dirty="0" smtClean="0">
                <a:solidFill>
                  <a:srgbClr val="FFFF00"/>
                </a:solidFill>
                <a:latin typeface="Blackadder ITC" panose="04020505051007020D02" pitchFamily="82" charset="0"/>
              </a:rPr>
              <a:t>Important</a:t>
            </a:r>
            <a:endParaRPr lang="en-IN" sz="2000" dirty="0">
              <a:solidFill>
                <a:schemeClr val="bg1"/>
              </a:solidFill>
            </a:endParaRPr>
          </a:p>
          <a:p>
            <a:r>
              <a:rPr lang="en-IN" sz="2000" dirty="0" smtClean="0">
                <a:solidFill>
                  <a:schemeClr val="bg1"/>
                </a:solidFill>
              </a:rPr>
              <a:t>30</a:t>
            </a:r>
            <a:r>
              <a:rPr lang="en-IN" sz="2000" dirty="0" smtClean="0">
                <a:solidFill>
                  <a:schemeClr val="bg1"/>
                </a:solidFill>
              </a:rPr>
              <a:t>-Psychology </a:t>
            </a:r>
            <a:r>
              <a:rPr lang="en-IN" sz="2000" dirty="0">
                <a:solidFill>
                  <a:schemeClr val="bg1"/>
                </a:solidFill>
              </a:rPr>
              <a:t>behind the option trading 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31</a:t>
            </a:r>
            <a:r>
              <a:rPr lang="en-IN" sz="2000" dirty="0" smtClean="0">
                <a:solidFill>
                  <a:schemeClr val="bg1"/>
                </a:solidFill>
              </a:rPr>
              <a:t>-Option </a:t>
            </a:r>
            <a:r>
              <a:rPr lang="en-IN" sz="2000" dirty="0">
                <a:solidFill>
                  <a:schemeClr val="bg1"/>
                </a:solidFill>
              </a:rPr>
              <a:t>buying psychology VS option selling psychology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32</a:t>
            </a:r>
            <a:r>
              <a:rPr lang="en-IN" sz="2000" dirty="0" smtClean="0">
                <a:solidFill>
                  <a:schemeClr val="bg1"/>
                </a:solidFill>
              </a:rPr>
              <a:t>-Mistakes </a:t>
            </a:r>
            <a:r>
              <a:rPr lang="en-IN" sz="2000" dirty="0">
                <a:solidFill>
                  <a:schemeClr val="bg1"/>
                </a:solidFill>
              </a:rPr>
              <a:t>that option buyers do 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33-G</a:t>
            </a:r>
            <a:r>
              <a:rPr lang="en-IN" sz="2000" dirty="0" smtClean="0">
                <a:solidFill>
                  <a:schemeClr val="bg1"/>
                </a:solidFill>
              </a:rPr>
              <a:t>olden </a:t>
            </a:r>
            <a:r>
              <a:rPr lang="en-IN" sz="2000" dirty="0">
                <a:solidFill>
                  <a:schemeClr val="bg1"/>
                </a:solidFill>
              </a:rPr>
              <a:t>rules of option buying and selling</a:t>
            </a:r>
            <a:r>
              <a:rPr lang="en-IN" sz="2000" dirty="0" smtClean="0">
                <a:solidFill>
                  <a:schemeClr val="bg1"/>
                </a:solidFill>
              </a:rPr>
              <a:t>. </a:t>
            </a:r>
            <a:r>
              <a:rPr lang="en-IN" sz="2000" b="1" dirty="0" smtClean="0">
                <a:solidFill>
                  <a:srgbClr val="FFFF00"/>
                </a:solidFill>
                <a:latin typeface="Blackadder ITC" panose="04020505051007020D02" pitchFamily="82" charset="0"/>
              </a:rPr>
              <a:t>Important</a:t>
            </a:r>
            <a:endParaRPr lang="en-IN" sz="2000" dirty="0">
              <a:solidFill>
                <a:schemeClr val="bg1"/>
              </a:solidFill>
            </a:endParaRPr>
          </a:p>
          <a:p>
            <a:r>
              <a:rPr lang="en-IN" sz="2000" dirty="0" smtClean="0">
                <a:solidFill>
                  <a:schemeClr val="bg1"/>
                </a:solidFill>
              </a:rPr>
              <a:t>34-Free </a:t>
            </a:r>
            <a:r>
              <a:rPr lang="en-IN" sz="2000" dirty="0">
                <a:solidFill>
                  <a:schemeClr val="bg1"/>
                </a:solidFill>
              </a:rPr>
              <a:t>books of Stock market related</a:t>
            </a:r>
          </a:p>
          <a:p>
            <a:r>
              <a:rPr lang="en-IN" sz="2000" dirty="0" smtClean="0">
                <a:solidFill>
                  <a:schemeClr val="bg1"/>
                </a:solidFill>
              </a:rPr>
              <a:t>35-Gifts </a:t>
            </a:r>
            <a:r>
              <a:rPr lang="en-IN" sz="2000" dirty="0" smtClean="0">
                <a:solidFill>
                  <a:schemeClr val="bg1"/>
                </a:solidFill>
              </a:rPr>
              <a:t>for you</a:t>
            </a:r>
            <a:endParaRPr lang="en-IN" sz="2000" dirty="0">
              <a:solidFill>
                <a:schemeClr val="bg1"/>
              </a:solidFill>
            </a:endParaRPr>
          </a:p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79512" y="150912"/>
            <a:ext cx="8799509" cy="692646"/>
          </a:xfrm>
          <a:prstGeom prst="rect">
            <a:avLst/>
          </a:prstGeom>
          <a:ln>
            <a:solidFill>
              <a:schemeClr val="bg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rmAutofit fontScale="9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b="1" dirty="0" smtClean="0">
                <a:solidFill>
                  <a:schemeClr val="bg1"/>
                </a:solidFill>
              </a:rPr>
              <a:t>Topic covered in Options trading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87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-vikas '">
  <a:themeElements>
    <a:clrScheme name="First one vika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8540</TotalTime>
  <Words>276</Words>
  <Application>Microsoft Office PowerPoint</Application>
  <PresentationFormat>On-screen Show (16:9)</PresentationFormat>
  <Paragraphs>40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Theme1-vikas '</vt:lpstr>
      <vt:lpstr>Topic covered in Options trading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share  market ??</dc:title>
  <dc:creator>Vikas Chaudhary</dc:creator>
  <cp:lastModifiedBy>Vikas Chaudhary</cp:lastModifiedBy>
  <cp:revision>116</cp:revision>
  <dcterms:created xsi:type="dcterms:W3CDTF">2021-10-26T02:50:04Z</dcterms:created>
  <dcterms:modified xsi:type="dcterms:W3CDTF">2022-10-01T04:34:37Z</dcterms:modified>
</cp:coreProperties>
</file>